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Roboto Medium"/>
      <p:regular r:id="rId26"/>
      <p:bold r:id="rId27"/>
      <p:italic r:id="rId28"/>
      <p:boldItalic r:id="rId29"/>
    </p:embeddedFont>
    <p:embeddedFont>
      <p:font typeface="Nunito"/>
      <p:regular r:id="rId30"/>
      <p:bold r:id="rId31"/>
      <p:italic r:id="rId32"/>
      <p:boldItalic r:id="rId33"/>
    </p:embeddedFont>
    <p:embeddedFont>
      <p:font typeface="Roboto Light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6.xml"/><Relationship Id="rId41" Type="http://schemas.openxmlformats.org/officeDocument/2006/relationships/font" Target="fonts/OpenSans-boldItalic.fntdata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edium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Medium-italic.fntdata"/><Relationship Id="rId27" Type="http://schemas.openxmlformats.org/officeDocument/2006/relationships/font" Target="fonts/Roboto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7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6.xml"/><Relationship Id="rId32" Type="http://schemas.openxmlformats.org/officeDocument/2006/relationships/font" Target="fonts/Nunito-italic.fntdata"/><Relationship Id="rId13" Type="http://schemas.openxmlformats.org/officeDocument/2006/relationships/slide" Target="slides/slide9.xml"/><Relationship Id="rId35" Type="http://schemas.openxmlformats.org/officeDocument/2006/relationships/font" Target="fonts/RobotoLight-bold.fntdata"/><Relationship Id="rId12" Type="http://schemas.openxmlformats.org/officeDocument/2006/relationships/slide" Target="slides/slide8.xml"/><Relationship Id="rId34" Type="http://schemas.openxmlformats.org/officeDocument/2006/relationships/font" Target="fonts/RobotoLight-regular.fntdata"/><Relationship Id="rId15" Type="http://schemas.openxmlformats.org/officeDocument/2006/relationships/slide" Target="slides/slide11.xml"/><Relationship Id="rId37" Type="http://schemas.openxmlformats.org/officeDocument/2006/relationships/font" Target="fonts/RobotoLight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Light-italic.fntdata"/><Relationship Id="rId17" Type="http://schemas.openxmlformats.org/officeDocument/2006/relationships/slide" Target="slides/slide13.xml"/><Relationship Id="rId39" Type="http://schemas.openxmlformats.org/officeDocument/2006/relationships/font" Target="fonts/OpenSans-bold.fntdata"/><Relationship Id="rId16" Type="http://schemas.openxmlformats.org/officeDocument/2006/relationships/slide" Target="slides/slide12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ff48fcf8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eff48fcf8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fbef71dce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efbef71dce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fbef71dce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efbef71dce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fbef71dce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fbef71dce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4b710582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f4b710582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bef71dce_2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efbef71dce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fbef71dce_2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efbef71dce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84b7ff71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b84b7ff71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4b710582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f4b710582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b21f4b3e2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cb21f4b3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SLIDES_API161288122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SLIDES_API161288122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📣 This is Slido interaction slide, please don't delete it.</a:t>
            </a:r>
            <a:br>
              <a:rPr lang="en-GB"/>
            </a:br>
            <a:r>
              <a:rPr lang="en-GB"/>
              <a:t>✅ Click on 'Present with Slido' and the joining instructions will appear when you get to this slide.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SLIDES_API14268955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SLIDES_API14268955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📣 This is Slido interaction slide, please don't delete it.</a:t>
            </a:r>
            <a:br>
              <a:rPr lang="en-GB"/>
            </a:br>
            <a:r>
              <a:rPr lang="en-GB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f48fcf81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eff48fcf8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45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Yet data on AMR is lacking, which limits our understanding of its burden or to communicate its urgency. </a:t>
            </a:r>
            <a:endParaRPr sz="135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45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tackle this challenge, the Global Antimicrobial Resistance and Use Surveillance System (GLASS) was launched in 2015. GLASS collects official national AMR data primarily through surveillance systems. </a:t>
            </a:r>
            <a:endParaRPr sz="135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45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 countries strengthen surveillance data systems complementary approaches are urgently needed to generate quality data on AMR. </a:t>
            </a:r>
            <a:endParaRPr sz="135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4b710582e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f4b710582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58200" y="-15000"/>
            <a:ext cx="7042500" cy="5202300"/>
          </a:xfrm>
          <a:prstGeom prst="rect">
            <a:avLst/>
          </a:prstGeom>
          <a:solidFill>
            <a:srgbClr val="3843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527050" y="804400"/>
            <a:ext cx="6248100" cy="18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Open Sans"/>
              <a:buNone/>
              <a:defRPr sz="4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527050" y="2641000"/>
            <a:ext cx="6248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7050" y="3942675"/>
            <a:ext cx="2159200" cy="10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155400" y="2263950"/>
            <a:ext cx="1862700" cy="615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INSERT RELEVANT PHOTO HERE</a:t>
            </a:r>
            <a:endParaRPr b="1" i="0" sz="1400" u="none" cap="none" strike="noStrike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37875" y="4749900"/>
            <a:ext cx="206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b="1" sz="10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 (yellow)">
  <p:cSld name="CUSTOM_4_1">
    <p:bg>
      <p:bgPr>
        <a:solidFill>
          <a:srgbClr val="F3B64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1344150" y="2285400"/>
            <a:ext cx="645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/>
        </p:nvSpPr>
        <p:spPr>
          <a:xfrm>
            <a:off x="1145400" y="1163825"/>
            <a:ext cx="6853200" cy="3010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3966150" y="747325"/>
            <a:ext cx="1211700" cy="899400"/>
          </a:xfrm>
          <a:prstGeom prst="rect">
            <a:avLst/>
          </a:prstGeom>
          <a:solidFill>
            <a:srgbClr val="F3B6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1" i="0" sz="9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" name="Google Shape;63;p11"/>
          <p:cNvSpPr txBox="1"/>
          <p:nvPr/>
        </p:nvSpPr>
        <p:spPr>
          <a:xfrm>
            <a:off x="4129500" y="595875"/>
            <a:ext cx="885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(yellow)">
  <p:cSld name="CUSTOM_4">
    <p:bg>
      <p:bgPr>
        <a:solidFill>
          <a:srgbClr val="F3B64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1344150" y="2285400"/>
            <a:ext cx="645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/>
          <p:nvPr/>
        </p:nvSpPr>
        <p:spPr>
          <a:xfrm>
            <a:off x="1145400" y="1163825"/>
            <a:ext cx="6853200" cy="3010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3966150" y="747325"/>
            <a:ext cx="1211700" cy="899400"/>
          </a:xfrm>
          <a:prstGeom prst="rect">
            <a:avLst/>
          </a:prstGeom>
          <a:solidFill>
            <a:srgbClr val="F3B6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1" i="0" sz="9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4129500" y="595875"/>
            <a:ext cx="8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GB" sz="11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</a:t>
            </a:r>
            <a:endParaRPr b="0" i="0" sz="3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 (blue)">
  <p:cSld name="CUSTOM_4_1_1">
    <p:bg>
      <p:bgPr>
        <a:solidFill>
          <a:srgbClr val="007FAE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1344150" y="2285400"/>
            <a:ext cx="645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3"/>
          <p:cNvSpPr/>
          <p:nvPr/>
        </p:nvSpPr>
        <p:spPr>
          <a:xfrm>
            <a:off x="1145400" y="1163825"/>
            <a:ext cx="6853200" cy="3010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3966150" y="747325"/>
            <a:ext cx="1211700" cy="899400"/>
          </a:xfrm>
          <a:prstGeom prst="rect">
            <a:avLst/>
          </a:prstGeom>
          <a:solidFill>
            <a:srgbClr val="007F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1" i="0" sz="9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129500" y="595875"/>
            <a:ext cx="885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2174400" cy="5143500"/>
          </a:xfrm>
          <a:prstGeom prst="rect">
            <a:avLst/>
          </a:prstGeom>
          <a:solidFill>
            <a:srgbClr val="3242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520625" y="713250"/>
            <a:ext cx="150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b="0" i="0" sz="2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" name="Google Shape;21;p3"/>
          <p:cNvCxnSpPr>
            <a:endCxn id="20" idx="1"/>
          </p:cNvCxnSpPr>
          <p:nvPr/>
        </p:nvCxnSpPr>
        <p:spPr>
          <a:xfrm flipH="1" rot="10800000">
            <a:off x="125" y="999600"/>
            <a:ext cx="520500" cy="3900"/>
          </a:xfrm>
          <a:prstGeom prst="straightConnector1">
            <a:avLst/>
          </a:prstGeom>
          <a:noFill/>
          <a:ln cap="flat" cmpd="sng" w="38100">
            <a:solidFill>
              <a:srgbClr val="F3B64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581900" y="445025"/>
            <a:ext cx="825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581900" y="1152475"/>
            <a:ext cx="7980300" cy="29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581891" y="4322618"/>
            <a:ext cx="7980300" cy="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816" y="4461163"/>
            <a:ext cx="1352734" cy="469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 flipH="1" rot="10800000">
            <a:off x="0" y="729425"/>
            <a:ext cx="520500" cy="3900"/>
          </a:xfrm>
          <a:prstGeom prst="straightConnector1">
            <a:avLst/>
          </a:prstGeom>
          <a:noFill/>
          <a:ln cap="flat" cmpd="sng" w="38100">
            <a:solidFill>
              <a:srgbClr val="F3B64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section (blue)">
  <p:cSld name="Main point_1">
    <p:bg>
      <p:bgPr>
        <a:solidFill>
          <a:srgbClr val="007FAE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section (yellow)">
  <p:cSld name="Main point">
    <p:bg>
      <p:bgPr>
        <a:solidFill>
          <a:srgbClr val="F3B64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CUSTOM_2">
    <p:bg>
      <p:bgPr>
        <a:solidFill>
          <a:srgbClr val="324286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2941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" name="Google Shape;37;p7"/>
          <p:cNvSpPr txBox="1"/>
          <p:nvPr/>
        </p:nvSpPr>
        <p:spPr>
          <a:xfrm>
            <a:off x="1845900" y="2202300"/>
            <a:ext cx="545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F3B641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b="1" i="0" sz="3600" u="none" cap="none" strike="noStrike">
              <a:solidFill>
                <a:srgbClr val="F3B64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92400" y="998800"/>
            <a:ext cx="2159200" cy="10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/>
        </p:nvSpPr>
        <p:spPr>
          <a:xfrm>
            <a:off x="5318400" y="4601275"/>
            <a:ext cx="351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#Data4SDGs</a:t>
            </a:r>
            <a:endParaRPr b="1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/intro">
  <p:cSld name="CUSTOM_3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0"/>
            <a:ext cx="8169300" cy="5143500"/>
          </a:xfrm>
          <a:prstGeom prst="rect">
            <a:avLst/>
          </a:prstGeom>
          <a:solidFill>
            <a:srgbClr val="3242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3569725" y="2597825"/>
            <a:ext cx="413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43" name="Google Shape;43;p8"/>
          <p:cNvCxnSpPr/>
          <p:nvPr/>
        </p:nvCxnSpPr>
        <p:spPr>
          <a:xfrm>
            <a:off x="2553725" y="2025100"/>
            <a:ext cx="6618000" cy="0"/>
          </a:xfrm>
          <a:prstGeom prst="straightConnector1">
            <a:avLst/>
          </a:prstGeom>
          <a:noFill/>
          <a:ln cap="flat" cmpd="sng" w="76200">
            <a:solidFill>
              <a:srgbClr val="F3B64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3556075" y="3200575"/>
            <a:ext cx="41463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/>
          <p:nvPr>
            <p:ph idx="2" type="pic"/>
          </p:nvPr>
        </p:nvSpPr>
        <p:spPr>
          <a:xfrm>
            <a:off x="5134925" y="702950"/>
            <a:ext cx="2402700" cy="89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8"/>
          <p:cNvSpPr/>
          <p:nvPr>
            <p:ph idx="3" type="pic"/>
          </p:nvPr>
        </p:nvSpPr>
        <p:spPr>
          <a:xfrm>
            <a:off x="782525" y="1469275"/>
            <a:ext cx="2402700" cy="24027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CUSTOM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0"/>
            <a:ext cx="5253600" cy="5143500"/>
          </a:xfrm>
          <a:prstGeom prst="rect">
            <a:avLst/>
          </a:prstGeom>
          <a:solidFill>
            <a:srgbClr val="3242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11700" y="445025"/>
            <a:ext cx="45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"/>
              <a:buNone/>
              <a:defRPr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152475"/>
            <a:ext cx="4534800" cy="3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/>
        </p:nvSpPr>
        <p:spPr>
          <a:xfrm>
            <a:off x="6317650" y="2263950"/>
            <a:ext cx="1862700" cy="615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INSERT RELEVANT PHOTO HERE</a:t>
            </a:r>
            <a:endParaRPr b="1" i="0" sz="1400" u="none" cap="none" strike="noStrike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9"/>
          <p:cNvSpPr/>
          <p:nvPr>
            <p:ph idx="2" type="pic"/>
          </p:nvPr>
        </p:nvSpPr>
        <p:spPr>
          <a:xfrm>
            <a:off x="5253600" y="-13725"/>
            <a:ext cx="38904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9"/>
          <p:cNvSpPr txBox="1"/>
          <p:nvPr>
            <p:ph idx="3" type="body"/>
          </p:nvPr>
        </p:nvSpPr>
        <p:spPr>
          <a:xfrm>
            <a:off x="5253600" y="4749975"/>
            <a:ext cx="389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b="1" sz="10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(blue)">
  <p:cSld name="CUSTOM">
    <p:bg>
      <p:bgPr>
        <a:solidFill>
          <a:srgbClr val="007FAE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344150" y="2285400"/>
            <a:ext cx="645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0"/>
          <p:cNvSpPr/>
          <p:nvPr/>
        </p:nvSpPr>
        <p:spPr>
          <a:xfrm>
            <a:off x="1145400" y="1163825"/>
            <a:ext cx="6853200" cy="3010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3966150" y="747325"/>
            <a:ext cx="1211700" cy="899400"/>
          </a:xfrm>
          <a:prstGeom prst="rect">
            <a:avLst/>
          </a:prstGeom>
          <a:solidFill>
            <a:srgbClr val="007F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1" i="0" sz="9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4129500" y="595875"/>
            <a:ext cx="8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GB" sz="11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</a:t>
            </a:r>
            <a:endParaRPr b="0" i="0" sz="3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29.jpg"/><Relationship Id="rId5" Type="http://schemas.openxmlformats.org/officeDocument/2006/relationships/image" Target="../media/image25.jpg"/><Relationship Id="rId6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qu9cr2Njqn0" TargetMode="External"/><Relationship Id="rId5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P1IdSedaNWw" TargetMode="External"/><Relationship Id="rId5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N093__17r0U" TargetMode="External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li.do/features-google-slides?interaction-type=Sm9pbg%3D%3D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www.sli.do/features-google-slides?payload=eyJwcmVzZW50YXRpb25JZCI6IjF3R0ZFNDJiYURrb2VTTDVUSk05MEpia2l6MnVwTEdXT2ktS0JPSDFNZGpjIiwic2xpZGVJZCI6IlNMSURFU19BUEkxNjEyODgxMjI4XzAifQ%3D%3D" TargetMode="External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li.do/features-google-slides?interaction-type=V29yZENsb3Vk" TargetMode="External"/><Relationship Id="rId4" Type="http://schemas.openxmlformats.org/officeDocument/2006/relationships/image" Target="../media/image27.png"/><Relationship Id="rId5" Type="http://schemas.openxmlformats.org/officeDocument/2006/relationships/hyperlink" Target="https://www.sli.do/features-google-slides?payload=eyJwcmVzZW50YXRpb25JZCI6IjF3R0ZFNDJiYURrb2VTTDVUSk05MEpia2l6MnVwTEdXT2ktS0JPSDFNZGpjIiwic2xpZGVJZCI6IlNMSURFU19BUEkxNDI2ODk1NTNfMCJ9" TargetMode="External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6954982" y="5832764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37875" y="4749900"/>
            <a:ext cx="206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</a:pPr>
            <a:r>
              <a:rPr lang="en-GB"/>
              <a:t>PHOTO CAPTION + CREDIT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650"/>
            <a:ext cx="2418551" cy="51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2517750" y="1806125"/>
            <a:ext cx="6248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Roboto Medium"/>
                <a:ea typeface="Roboto Medium"/>
                <a:cs typeface="Roboto Medium"/>
                <a:sym typeface="Roboto Medium"/>
              </a:rPr>
              <a:t>Using Citizen-Generated Data to Address Drug Resistant Infections in Kenya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3000"/>
          </a:p>
        </p:txBody>
      </p:sp>
      <p:sp>
        <p:nvSpPr>
          <p:cNvPr id="82" name="Google Shape;82;p14"/>
          <p:cNvSpPr txBox="1"/>
          <p:nvPr/>
        </p:nvSpPr>
        <p:spPr>
          <a:xfrm>
            <a:off x="2517750" y="1405925"/>
            <a:ext cx="172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Report launch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2635725" y="4034625"/>
            <a:ext cx="2098500" cy="887100"/>
          </a:xfrm>
          <a:prstGeom prst="rect">
            <a:avLst/>
          </a:prstGeom>
          <a:solidFill>
            <a:srgbClr val="38437D"/>
          </a:solidFill>
          <a:ln cap="flat" cmpd="sng" w="9525">
            <a:solidFill>
              <a:srgbClr val="3843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9525" y="3821200"/>
            <a:ext cx="4689976" cy="9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/>
          <p:nvPr/>
        </p:nvSpPr>
        <p:spPr>
          <a:xfrm>
            <a:off x="8900" y="0"/>
            <a:ext cx="8160300" cy="5143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0" name="Google Shape;180;p23"/>
          <p:cNvCxnSpPr/>
          <p:nvPr/>
        </p:nvCxnSpPr>
        <p:spPr>
          <a:xfrm>
            <a:off x="1210592" y="2986708"/>
            <a:ext cx="0" cy="1347000"/>
          </a:xfrm>
          <a:prstGeom prst="straightConnector1">
            <a:avLst/>
          </a:prstGeom>
          <a:noFill/>
          <a:ln cap="flat" cmpd="sng" w="28575">
            <a:solidFill>
              <a:srgbClr val="FDA73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23"/>
          <p:cNvSpPr/>
          <p:nvPr/>
        </p:nvSpPr>
        <p:spPr>
          <a:xfrm>
            <a:off x="8142400" y="8900"/>
            <a:ext cx="10233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 txBox="1"/>
          <p:nvPr>
            <p:ph idx="1" type="subTitle"/>
          </p:nvPr>
        </p:nvSpPr>
        <p:spPr>
          <a:xfrm>
            <a:off x="3556075" y="3200575"/>
            <a:ext cx="41463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Ag Head Directorate of Health Standards, Quality Assurance and Regulation, Kenya Ministry of Health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3" name="Google Shape;183;p23"/>
          <p:cNvSpPr txBox="1"/>
          <p:nvPr>
            <p:ph type="title"/>
          </p:nvPr>
        </p:nvSpPr>
        <p:spPr>
          <a:xfrm>
            <a:off x="3569725" y="2597825"/>
            <a:ext cx="413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edium"/>
                <a:ea typeface="Roboto Medium"/>
                <a:cs typeface="Roboto Medium"/>
                <a:sym typeface="Roboto Medium"/>
              </a:rPr>
              <a:t>Dr. Simon Kibias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84" name="Google Shape;184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071" l="0" r="0" t="0"/>
          <a:stretch/>
        </p:blipFill>
        <p:spPr>
          <a:xfrm>
            <a:off x="3736450" y="718350"/>
            <a:ext cx="1211250" cy="1025275"/>
          </a:xfrm>
          <a:prstGeom prst="rect">
            <a:avLst/>
          </a:prstGeom>
        </p:spPr>
      </p:pic>
      <p:cxnSp>
        <p:nvCxnSpPr>
          <p:cNvPr id="185" name="Google Shape;185;p23"/>
          <p:cNvCxnSpPr/>
          <p:nvPr/>
        </p:nvCxnSpPr>
        <p:spPr>
          <a:xfrm rot="10800000">
            <a:off x="2874450" y="2037825"/>
            <a:ext cx="6291300" cy="0"/>
          </a:xfrm>
          <a:prstGeom prst="straightConnector1">
            <a:avLst/>
          </a:prstGeom>
          <a:noFill/>
          <a:ln cap="flat" cmpd="sng" w="38100">
            <a:solidFill>
              <a:srgbClr val="FDA73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3"/>
          <p:cNvSpPr txBox="1"/>
          <p:nvPr/>
        </p:nvSpPr>
        <p:spPr>
          <a:xfrm>
            <a:off x="4947700" y="984675"/>
            <a:ext cx="296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Ministry of Health</a:t>
            </a:r>
            <a:endParaRPr b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601775" y="755125"/>
            <a:ext cx="2764200" cy="27642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2495" l="0" r="0" t="12502"/>
          <a:stretch/>
        </p:blipFill>
        <p:spPr>
          <a:xfrm>
            <a:off x="782525" y="935875"/>
            <a:ext cx="2402700" cy="2402700"/>
          </a:xfrm>
          <a:prstGeom prst="ellipse">
            <a:avLst/>
          </a:prstGeom>
        </p:spPr>
      </p:pic>
      <p:sp>
        <p:nvSpPr>
          <p:cNvPr id="189" name="Google Shape;189;p23"/>
          <p:cNvSpPr/>
          <p:nvPr/>
        </p:nvSpPr>
        <p:spPr>
          <a:xfrm>
            <a:off x="1054900" y="4182450"/>
            <a:ext cx="311400" cy="311400"/>
          </a:xfrm>
          <a:prstGeom prst="ellipse">
            <a:avLst/>
          </a:prstGeom>
          <a:solidFill>
            <a:srgbClr val="FDA739"/>
          </a:solidFill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8900" y="0"/>
            <a:ext cx="8160300" cy="5143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5" name="Google Shape;195;p24"/>
          <p:cNvCxnSpPr/>
          <p:nvPr/>
        </p:nvCxnSpPr>
        <p:spPr>
          <a:xfrm>
            <a:off x="1210592" y="2986708"/>
            <a:ext cx="0" cy="1347000"/>
          </a:xfrm>
          <a:prstGeom prst="straightConnector1">
            <a:avLst/>
          </a:prstGeom>
          <a:noFill/>
          <a:ln cap="flat" cmpd="sng" w="28575">
            <a:solidFill>
              <a:srgbClr val="FDA73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4"/>
          <p:cNvSpPr/>
          <p:nvPr/>
        </p:nvSpPr>
        <p:spPr>
          <a:xfrm>
            <a:off x="8142400" y="8900"/>
            <a:ext cx="10233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>
            <p:ph idx="1" type="subTitle"/>
          </p:nvPr>
        </p:nvSpPr>
        <p:spPr>
          <a:xfrm>
            <a:off x="3556075" y="3200575"/>
            <a:ext cx="41463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Health Chief Administrative Secretary,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Kenya Ministry of Health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8" name="Google Shape;198;p24"/>
          <p:cNvSpPr txBox="1"/>
          <p:nvPr>
            <p:ph type="title"/>
          </p:nvPr>
        </p:nvSpPr>
        <p:spPr>
          <a:xfrm>
            <a:off x="3569725" y="2597825"/>
            <a:ext cx="413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edium"/>
                <a:ea typeface="Roboto Medium"/>
                <a:cs typeface="Roboto Medium"/>
                <a:sym typeface="Roboto Medium"/>
              </a:rPr>
              <a:t>Dr. Rashid Aman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99" name="Google Shape;199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071" l="0" r="0" t="0"/>
          <a:stretch/>
        </p:blipFill>
        <p:spPr>
          <a:xfrm>
            <a:off x="3736450" y="718350"/>
            <a:ext cx="1211250" cy="1025275"/>
          </a:xfrm>
          <a:prstGeom prst="rect">
            <a:avLst/>
          </a:prstGeom>
        </p:spPr>
      </p:pic>
      <p:cxnSp>
        <p:nvCxnSpPr>
          <p:cNvPr id="200" name="Google Shape;200;p24"/>
          <p:cNvCxnSpPr/>
          <p:nvPr/>
        </p:nvCxnSpPr>
        <p:spPr>
          <a:xfrm rot="10800000">
            <a:off x="2874450" y="2037825"/>
            <a:ext cx="6291300" cy="0"/>
          </a:xfrm>
          <a:prstGeom prst="straightConnector1">
            <a:avLst/>
          </a:prstGeom>
          <a:noFill/>
          <a:ln cap="flat" cmpd="sng" w="38100">
            <a:solidFill>
              <a:srgbClr val="FDA73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24"/>
          <p:cNvSpPr txBox="1"/>
          <p:nvPr/>
        </p:nvSpPr>
        <p:spPr>
          <a:xfrm>
            <a:off x="4947700" y="984675"/>
            <a:ext cx="296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Ministry of Health</a:t>
            </a:r>
            <a:endParaRPr b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601775" y="755125"/>
            <a:ext cx="2764200" cy="27642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1837" l="0" r="0" t="11837"/>
          <a:stretch/>
        </p:blipFill>
        <p:spPr>
          <a:xfrm>
            <a:off x="782525" y="935875"/>
            <a:ext cx="2402700" cy="2402700"/>
          </a:xfrm>
          <a:prstGeom prst="ellipse">
            <a:avLst/>
          </a:prstGeom>
        </p:spPr>
      </p:pic>
      <p:sp>
        <p:nvSpPr>
          <p:cNvPr id="204" name="Google Shape;204;p24"/>
          <p:cNvSpPr/>
          <p:nvPr/>
        </p:nvSpPr>
        <p:spPr>
          <a:xfrm>
            <a:off x="1054900" y="4182450"/>
            <a:ext cx="311400" cy="311400"/>
          </a:xfrm>
          <a:prstGeom prst="ellipse">
            <a:avLst/>
          </a:prstGeom>
          <a:solidFill>
            <a:srgbClr val="FDA739"/>
          </a:solidFill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25"/>
          <p:cNvCxnSpPr/>
          <p:nvPr/>
        </p:nvCxnSpPr>
        <p:spPr>
          <a:xfrm>
            <a:off x="-7000" y="2872325"/>
            <a:ext cx="7701600" cy="0"/>
          </a:xfrm>
          <a:prstGeom prst="straightConnector1">
            <a:avLst/>
          </a:prstGeom>
          <a:noFill/>
          <a:ln cap="flat" cmpd="sng" w="19050">
            <a:solidFill>
              <a:srgbClr val="FDA73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5"/>
          <p:cNvSpPr/>
          <p:nvPr/>
        </p:nvSpPr>
        <p:spPr>
          <a:xfrm>
            <a:off x="3651045" y="2018244"/>
            <a:ext cx="1704300" cy="1704300"/>
          </a:xfrm>
          <a:prstGeom prst="ellipse">
            <a:avLst/>
          </a:prstGeom>
          <a:solidFill>
            <a:srgbClr val="007FAE"/>
          </a:solidFill>
          <a:ln cap="flat" cmpd="sng" w="19050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3713172" y="3265694"/>
            <a:ext cx="195900" cy="195900"/>
          </a:xfrm>
          <a:prstGeom prst="ellipse">
            <a:avLst/>
          </a:prstGeom>
          <a:solidFill>
            <a:srgbClr val="007FAE"/>
          </a:solidFill>
          <a:ln cap="flat" cmpd="sng" w="19050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6568037" y="2018307"/>
            <a:ext cx="1704300" cy="1704300"/>
          </a:xfrm>
          <a:prstGeom prst="ellipse">
            <a:avLst/>
          </a:prstGeom>
          <a:solidFill>
            <a:srgbClr val="007FAE"/>
          </a:solidFill>
          <a:ln cap="flat" cmpd="sng" w="19050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8173089" y="3084587"/>
            <a:ext cx="99300" cy="99300"/>
          </a:xfrm>
          <a:prstGeom prst="ellipse">
            <a:avLst/>
          </a:prstGeom>
          <a:solidFill>
            <a:srgbClr val="FDA739"/>
          </a:solidFill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798273" y="2013196"/>
            <a:ext cx="1704300" cy="1704300"/>
          </a:xfrm>
          <a:prstGeom prst="ellipse">
            <a:avLst/>
          </a:prstGeom>
          <a:solidFill>
            <a:srgbClr val="007FAE"/>
          </a:solidFill>
          <a:ln cap="flat" cmpd="sng" w="19050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 txBox="1"/>
          <p:nvPr>
            <p:ph type="title"/>
          </p:nvPr>
        </p:nvSpPr>
        <p:spPr>
          <a:xfrm>
            <a:off x="490250" y="450150"/>
            <a:ext cx="8189100" cy="7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latin typeface="Roboto Medium"/>
                <a:ea typeface="Roboto Medium"/>
                <a:cs typeface="Roboto Medium"/>
                <a:sym typeface="Roboto Medium"/>
              </a:rPr>
              <a:t>Panel discussion</a:t>
            </a:r>
            <a:endParaRPr b="0"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16" name="Google Shape;216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710" l="36431" r="12721" t="0"/>
          <a:stretch/>
        </p:blipFill>
        <p:spPr>
          <a:xfrm>
            <a:off x="933382" y="2160441"/>
            <a:ext cx="1419900" cy="141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30386" l="11608" r="41996" t="0"/>
          <a:stretch/>
        </p:blipFill>
        <p:spPr>
          <a:xfrm>
            <a:off x="6710217" y="2158606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519265" y="3829703"/>
            <a:ext cx="22482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Dr. Evelyn Wesangula,</a:t>
            </a:r>
            <a:r>
              <a:rPr lang="en-GB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Head, National Patient and Health Worker Safety Division, Ministry of Health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3332618" y="3829703"/>
            <a:ext cx="22482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Benjamin Avusevwa</a:t>
            </a:r>
            <a:r>
              <a:rPr lang="en-GB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, Director Statistical Coordination and Methods, Kenya National Bureau of Statistics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6296092" y="3839205"/>
            <a:ext cx="224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Dr. Sam Akech</a:t>
            </a:r>
            <a:r>
              <a:rPr lang="en-GB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, Principal Investigator,  Health Services Unit, KEMRI-Wellcome Trust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1488897" y="1976675"/>
            <a:ext cx="99300" cy="99300"/>
          </a:xfrm>
          <a:prstGeom prst="ellipse">
            <a:avLst/>
          </a:prstGeom>
          <a:solidFill>
            <a:srgbClr val="FDA739"/>
          </a:solidFill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2403306" y="3097737"/>
            <a:ext cx="99300" cy="9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5"/>
          <p:cNvSpPr/>
          <p:nvPr/>
        </p:nvSpPr>
        <p:spPr>
          <a:xfrm>
            <a:off x="3955937" y="3529551"/>
            <a:ext cx="99300" cy="9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6568016" y="2575196"/>
            <a:ext cx="99300" cy="99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5" name="Google Shape;225;p25"/>
          <p:cNvCxnSpPr/>
          <p:nvPr/>
        </p:nvCxnSpPr>
        <p:spPr>
          <a:xfrm flipH="1" rot="10800000">
            <a:off x="0" y="1252375"/>
            <a:ext cx="9073800" cy="51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25"/>
          <p:cNvSpPr/>
          <p:nvPr/>
        </p:nvSpPr>
        <p:spPr>
          <a:xfrm>
            <a:off x="4663370" y="482655"/>
            <a:ext cx="1517100" cy="1516800"/>
          </a:xfrm>
          <a:prstGeom prst="ellipse">
            <a:avLst/>
          </a:prstGeom>
          <a:solidFill>
            <a:srgbClr val="007FAE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25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12586" l="0" r="0" t="12586"/>
          <a:stretch/>
        </p:blipFill>
        <p:spPr>
          <a:xfrm>
            <a:off x="4790120" y="609256"/>
            <a:ext cx="1263600" cy="1263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>
            <a:off x="5278043" y="450150"/>
            <a:ext cx="88200" cy="88200"/>
          </a:xfrm>
          <a:prstGeom prst="ellipse">
            <a:avLst/>
          </a:prstGeom>
          <a:solidFill>
            <a:srgbClr val="FDA739"/>
          </a:solidFill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5"/>
          <p:cNvSpPr/>
          <p:nvPr/>
        </p:nvSpPr>
        <p:spPr>
          <a:xfrm>
            <a:off x="5348816" y="1952646"/>
            <a:ext cx="88200" cy="88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"/>
          <p:cNvSpPr txBox="1"/>
          <p:nvPr/>
        </p:nvSpPr>
        <p:spPr>
          <a:xfrm>
            <a:off x="6128725" y="870125"/>
            <a:ext cx="29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Moderated by Dr. Janet Midega, Wellcome Trust </a:t>
            </a:r>
            <a:endParaRPr sz="1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1" name="Google Shape;231;p25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3257" y="2162366"/>
            <a:ext cx="1419900" cy="1419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>
            <p:ph type="title"/>
          </p:nvPr>
        </p:nvSpPr>
        <p:spPr>
          <a:xfrm>
            <a:off x="1344150" y="2285400"/>
            <a:ext cx="645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edium"/>
                <a:ea typeface="Roboto Medium"/>
                <a:cs typeface="Roboto Medium"/>
                <a:sym typeface="Roboto Medium"/>
              </a:rPr>
              <a:t>Questions?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/>
        </p:nvSpPr>
        <p:spPr>
          <a:xfrm>
            <a:off x="0" y="8900"/>
            <a:ext cx="8160300" cy="5143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2" name="Google Shape;242;p27"/>
          <p:cNvCxnSpPr/>
          <p:nvPr/>
        </p:nvCxnSpPr>
        <p:spPr>
          <a:xfrm>
            <a:off x="1471594" y="3093009"/>
            <a:ext cx="0" cy="11838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27"/>
          <p:cNvSpPr/>
          <p:nvPr/>
        </p:nvSpPr>
        <p:spPr>
          <a:xfrm>
            <a:off x="8142400" y="8900"/>
            <a:ext cx="10233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7"/>
          <p:cNvSpPr txBox="1"/>
          <p:nvPr>
            <p:ph idx="1" type="subTitle"/>
          </p:nvPr>
        </p:nvSpPr>
        <p:spPr>
          <a:xfrm>
            <a:off x="3556075" y="3200575"/>
            <a:ext cx="41463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Ag. Director General,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Kenya Medical Research Institute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5" name="Google Shape;245;p27"/>
          <p:cNvSpPr txBox="1"/>
          <p:nvPr>
            <p:ph type="title"/>
          </p:nvPr>
        </p:nvSpPr>
        <p:spPr>
          <a:xfrm>
            <a:off x="3569725" y="2597825"/>
            <a:ext cx="41325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edium"/>
                <a:ea typeface="Roboto Medium"/>
                <a:cs typeface="Roboto Medium"/>
                <a:sym typeface="Roboto Medium"/>
              </a:rPr>
              <a:t>Prof. Sam Kariuki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246" name="Google Shape;246;p27"/>
          <p:cNvCxnSpPr/>
          <p:nvPr/>
        </p:nvCxnSpPr>
        <p:spPr>
          <a:xfrm rot="10800000">
            <a:off x="2874450" y="2037825"/>
            <a:ext cx="6291300" cy="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27"/>
          <p:cNvSpPr/>
          <p:nvPr/>
        </p:nvSpPr>
        <p:spPr>
          <a:xfrm>
            <a:off x="936500" y="1131650"/>
            <a:ext cx="2429400" cy="24294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>
            <a:off x="1334755" y="4143958"/>
            <a:ext cx="273600" cy="273600"/>
          </a:xfrm>
          <a:prstGeom prst="ellipse">
            <a:avLst/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 txBox="1"/>
          <p:nvPr>
            <p:ph type="title"/>
          </p:nvPr>
        </p:nvSpPr>
        <p:spPr>
          <a:xfrm>
            <a:off x="477450" y="450150"/>
            <a:ext cx="8189100" cy="9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Roboto Medium"/>
                <a:ea typeface="Roboto Medium"/>
                <a:cs typeface="Roboto Medium"/>
                <a:sym typeface="Roboto Medium"/>
              </a:rPr>
              <a:t>Closing</a:t>
            </a:r>
            <a:r>
              <a:rPr lang="en-GB" sz="2400">
                <a:latin typeface="Roboto Medium"/>
                <a:ea typeface="Roboto Medium"/>
                <a:cs typeface="Roboto Medium"/>
                <a:sym typeface="Roboto Medium"/>
              </a:rPr>
              <a:t> remarks</a:t>
            </a:r>
            <a:endParaRPr b="0"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50" name="Google Shape;250;p27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48211" l="0" r="24930" t="1756"/>
          <a:stretch/>
        </p:blipFill>
        <p:spPr>
          <a:xfrm>
            <a:off x="1062650" y="1257800"/>
            <a:ext cx="2177100" cy="2177100"/>
          </a:xfrm>
          <a:prstGeom prst="ellipse">
            <a:avLst/>
          </a:prstGeom>
        </p:spPr>
      </p:pic>
      <p:pic>
        <p:nvPicPr>
          <p:cNvPr id="251" name="Google Shape;2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250" y="332975"/>
            <a:ext cx="2273124" cy="1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16" y="4461163"/>
            <a:ext cx="1352734" cy="469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28"/>
          <p:cNvCxnSpPr/>
          <p:nvPr/>
        </p:nvCxnSpPr>
        <p:spPr>
          <a:xfrm>
            <a:off x="581891" y="4322618"/>
            <a:ext cx="7980300" cy="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Discover how engagement with people and communities across Kenya is uncovering new insights and driving behaviour change to tackle antimicrobial resistance.&#10;&#10;Video by: Global Partnership for Sustainable Development Data &#10;&#10;Produced by: Amy Leach, Karen Bett, Ladama Manjara &#10;&#10;Videography: Elphas Ngugi and Michael Tabb" id="258" name="Google Shape;258;p28" title="Using citizen-generated data to tackle antimicrobial resistac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16" y="4461163"/>
            <a:ext cx="1352734" cy="469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29"/>
          <p:cNvCxnSpPr/>
          <p:nvPr/>
        </p:nvCxnSpPr>
        <p:spPr>
          <a:xfrm>
            <a:off x="581891" y="4322618"/>
            <a:ext cx="7980300" cy="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ntimicrobial resistance (AMR) is a growing global threat. Hear from experts in Kenya on three ways to tackle AMR.&#10;&#10;Video by: Global Partnership for Sustainable Development Data &#10;&#10;Produced by: Amy Leach, Karen Bett, Ladama Manjara &#10;&#10;Videography: Elphas Ngugi and Michael Tabb" id="265" name="Google Shape;265;p29" title="Three ways to fight antimicrobial resistanc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311700" y="2941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For questions, contact kbett@data4sdgs.org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Visit data4sdgs.org for more information.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3043650" y="599625"/>
            <a:ext cx="538500" cy="538500"/>
          </a:xfrm>
          <a:prstGeom prst="ellipse">
            <a:avLst/>
          </a:prstGeom>
          <a:solidFill>
            <a:srgbClr val="F3B6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en-GB" sz="23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i="0" sz="23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730725" y="653325"/>
            <a:ext cx="47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GB" sz="16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Welcome remarks</a:t>
            </a:r>
            <a:endParaRPr i="0" sz="16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3043650" y="1281425"/>
            <a:ext cx="538500" cy="538500"/>
          </a:xfrm>
          <a:prstGeom prst="ellipse">
            <a:avLst/>
          </a:prstGeom>
          <a:solidFill>
            <a:srgbClr val="F3B6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en-GB" sz="23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i="0" sz="23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730725" y="1335125"/>
            <a:ext cx="47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GB" sz="16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Presentation of findings</a:t>
            </a:r>
            <a:endParaRPr i="0" sz="16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3043650" y="1940738"/>
            <a:ext cx="538500" cy="538500"/>
          </a:xfrm>
          <a:prstGeom prst="ellipse">
            <a:avLst/>
          </a:prstGeom>
          <a:solidFill>
            <a:srgbClr val="F3B6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en-GB" sz="23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i="0" sz="23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3730725" y="1994438"/>
            <a:ext cx="47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Roboto Light"/>
                <a:ea typeface="Roboto Light"/>
                <a:cs typeface="Roboto Light"/>
                <a:sym typeface="Roboto Light"/>
              </a:rPr>
              <a:t>Keynote speech</a:t>
            </a:r>
            <a:endParaRPr i="0" sz="16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3043650" y="2611313"/>
            <a:ext cx="538500" cy="538500"/>
          </a:xfrm>
          <a:prstGeom prst="ellipse">
            <a:avLst/>
          </a:prstGeom>
          <a:solidFill>
            <a:srgbClr val="F3B6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en-GB" sz="23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i="0" sz="23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730725" y="2665013"/>
            <a:ext cx="47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Roboto Light"/>
                <a:ea typeface="Roboto Light"/>
                <a:cs typeface="Roboto Light"/>
                <a:sym typeface="Roboto Light"/>
              </a:rPr>
              <a:t>Panel discussion</a:t>
            </a:r>
            <a:endParaRPr i="0" sz="16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3043650" y="3930000"/>
            <a:ext cx="538500" cy="538500"/>
          </a:xfrm>
          <a:prstGeom prst="ellipse">
            <a:avLst/>
          </a:prstGeom>
          <a:solidFill>
            <a:srgbClr val="F3B6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endParaRPr i="0" sz="23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730725" y="3967625"/>
            <a:ext cx="478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GB" sz="16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Closing remarks</a:t>
            </a:r>
            <a:endParaRPr i="0" sz="16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3043650" y="3270663"/>
            <a:ext cx="538500" cy="538500"/>
          </a:xfrm>
          <a:prstGeom prst="ellipse">
            <a:avLst/>
          </a:prstGeom>
          <a:solidFill>
            <a:srgbClr val="F3B6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 i="0" sz="23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730725" y="3324363"/>
            <a:ext cx="47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Roboto Light"/>
                <a:ea typeface="Roboto Light"/>
                <a:cs typeface="Roboto Light"/>
                <a:sym typeface="Roboto Light"/>
              </a:rPr>
              <a:t>Q&amp;A</a:t>
            </a:r>
            <a:endParaRPr i="0" sz="16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8900"/>
            <a:ext cx="8160300" cy="5143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16"/>
          <p:cNvCxnSpPr/>
          <p:nvPr/>
        </p:nvCxnSpPr>
        <p:spPr>
          <a:xfrm>
            <a:off x="1471594" y="3093009"/>
            <a:ext cx="0" cy="11838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6"/>
          <p:cNvSpPr/>
          <p:nvPr/>
        </p:nvSpPr>
        <p:spPr>
          <a:xfrm>
            <a:off x="8142400" y="8900"/>
            <a:ext cx="10233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3556075" y="3200575"/>
            <a:ext cx="41463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Executive Director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Africa’s Voices Foundation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/>
          <p:cNvSpPr txBox="1"/>
          <p:nvPr>
            <p:ph type="title"/>
          </p:nvPr>
        </p:nvSpPr>
        <p:spPr>
          <a:xfrm>
            <a:off x="3569725" y="2597825"/>
            <a:ext cx="41325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edium"/>
                <a:ea typeface="Roboto Medium"/>
                <a:cs typeface="Roboto Medium"/>
                <a:sym typeface="Roboto Medium"/>
              </a:rPr>
              <a:t>Samuel Kimeu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 rot="10800000">
            <a:off x="2874450" y="2037825"/>
            <a:ext cx="6291300" cy="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6"/>
          <p:cNvSpPr/>
          <p:nvPr/>
        </p:nvSpPr>
        <p:spPr>
          <a:xfrm>
            <a:off x="936500" y="1131650"/>
            <a:ext cx="2429400" cy="24294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1334755" y="4143958"/>
            <a:ext cx="273600" cy="273600"/>
          </a:xfrm>
          <a:prstGeom prst="ellipse">
            <a:avLst/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477450" y="450150"/>
            <a:ext cx="8189100" cy="9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Roboto Medium"/>
                <a:ea typeface="Roboto Medium"/>
                <a:cs typeface="Roboto Medium"/>
                <a:sym typeface="Roboto Medium"/>
              </a:rPr>
              <a:t>Opening remarks</a:t>
            </a:r>
            <a:endParaRPr b="0"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14" name="Google Shape;114;p1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47397" l="0" r="27478" t="4267"/>
          <a:stretch/>
        </p:blipFill>
        <p:spPr>
          <a:xfrm>
            <a:off x="1062650" y="1257800"/>
            <a:ext cx="2177100" cy="2177100"/>
          </a:xfrm>
          <a:prstGeom prst="ellipse">
            <a:avLst/>
          </a:prstGeom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145" y="1131650"/>
            <a:ext cx="1851481" cy="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16" y="4461163"/>
            <a:ext cx="1352734" cy="469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7"/>
          <p:cNvCxnSpPr/>
          <p:nvPr/>
        </p:nvCxnSpPr>
        <p:spPr>
          <a:xfrm>
            <a:off x="581891" y="4322618"/>
            <a:ext cx="7980300" cy="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Macknophear Mohammad lives in Kilifi, Kenya. Macknophear and her son have experienced firsthand the impact of antimicrobial resistance. Watch her story. &#10;&#10;Antimicrobial (AMR) is a condition that occurs when infections become&#10;resistant to the drugs designed to treat them. &#10;&#10;AMR is a growing global threat. It is estimated that infections that are resistant to antibiotics&#10;could cause 10 million deaths each year by 2050. &#10;&#10;Video by: Global Partnership for Sustainable Development Data &#10;&#10;Produced by: Amy Leach, Karen Bett, Ladama Manjara &#10;&#10;Videography: Elphas Ngugi and Michael Tabb" id="122" name="Google Shape;122;p17" title="What is antimicrobial resistance? Macknophear's stor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l-type-id" id="127" name="Google Shape;127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128" name="Google Shape;128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129" name="Google Shape;129;p18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Join at slido.com</a:t>
            </a:r>
            <a:br>
              <a:rPr b="1" lang="en-GB" sz="36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GB" sz="36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#954271</a:t>
            </a:r>
            <a:endParaRPr b="1" sz="36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130" name="Google Shape;130;p18"/>
          <p:cNvSpPr txBox="1"/>
          <p:nvPr/>
        </p:nvSpPr>
        <p:spPr>
          <a:xfrm>
            <a:off x="2590800" y="4381500"/>
            <a:ext cx="62991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joining instructions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l-type-id" id="135" name="Google Shape;135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136" name="Google Shape;136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137" name="Google Shape;137;p19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What is the first word that comes to mind when you think of AMR?</a:t>
            </a:r>
            <a:endParaRPr b="1" sz="36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138" name="Google Shape;138;p19"/>
          <p:cNvSpPr txBox="1"/>
          <p:nvPr/>
        </p:nvSpPr>
        <p:spPr>
          <a:xfrm>
            <a:off x="2590800" y="4381500"/>
            <a:ext cx="62991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950" y="244125"/>
            <a:ext cx="2517260" cy="23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816" y="4461163"/>
            <a:ext cx="1352734" cy="469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0"/>
          <p:cNvCxnSpPr/>
          <p:nvPr/>
        </p:nvCxnSpPr>
        <p:spPr>
          <a:xfrm>
            <a:off x="581891" y="4322618"/>
            <a:ext cx="7980300" cy="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581850" y="511550"/>
            <a:ext cx="4003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AMR is a</a:t>
            </a:r>
            <a:r>
              <a:rPr b="1" lang="en-GB"/>
              <a:t> global problem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and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It is </a:t>
            </a:r>
            <a:r>
              <a:rPr b="1" lang="en-GB"/>
              <a:t>also a data challenge</a:t>
            </a:r>
            <a:endParaRPr b="1"/>
          </a:p>
        </p:txBody>
      </p:sp>
      <p:sp>
        <p:nvSpPr>
          <p:cNvPr id="147" name="Google Shape;147;p20"/>
          <p:cNvSpPr/>
          <p:nvPr/>
        </p:nvSpPr>
        <p:spPr>
          <a:xfrm>
            <a:off x="5088950" y="1144025"/>
            <a:ext cx="1738800" cy="273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5129125" y="1125125"/>
            <a:ext cx="1459500" cy="29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At least</a:t>
            </a:r>
            <a:r>
              <a:rPr b="1" lang="en-GB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700,000 people</a:t>
            </a:r>
            <a:endParaRPr b="1" sz="2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24286"/>
                </a:solidFill>
                <a:latin typeface="Roboto"/>
                <a:ea typeface="Roboto"/>
                <a:cs typeface="Roboto"/>
                <a:sym typeface="Roboto"/>
              </a:rPr>
              <a:t>die every year due to drug resistant infections. </a:t>
            </a:r>
            <a:r>
              <a:rPr b="1"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infections.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6827600" y="617675"/>
            <a:ext cx="1560900" cy="3265800"/>
          </a:xfrm>
          <a:prstGeom prst="rect">
            <a:avLst/>
          </a:prstGeom>
          <a:solidFill>
            <a:srgbClr val="F3B64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6903800" y="673775"/>
            <a:ext cx="1459500" cy="3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By 2030,</a:t>
            </a: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antimicrobial resistance could force up to</a:t>
            </a:r>
            <a:r>
              <a:rPr b="1"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24 million people</a:t>
            </a:r>
            <a:r>
              <a:rPr b="1"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into extreme poverty.</a:t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16" y="4461163"/>
            <a:ext cx="1352734" cy="46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1"/>
          <p:cNvCxnSpPr/>
          <p:nvPr/>
        </p:nvCxnSpPr>
        <p:spPr>
          <a:xfrm>
            <a:off x="581891" y="4322618"/>
            <a:ext cx="7980218" cy="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 b="0" l="0" r="695" t="0"/>
          <a:stretch/>
        </p:blipFill>
        <p:spPr>
          <a:xfrm>
            <a:off x="1393201" y="793925"/>
            <a:ext cx="6357601" cy="34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618825" y="474350"/>
            <a:ext cx="380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Methodology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16" y="4461163"/>
            <a:ext cx="1352734" cy="469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2"/>
          <p:cNvCxnSpPr/>
          <p:nvPr/>
        </p:nvCxnSpPr>
        <p:spPr>
          <a:xfrm>
            <a:off x="581891" y="4322618"/>
            <a:ext cx="7980300" cy="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5" name="Google Shape;165;p22"/>
          <p:cNvGrpSpPr/>
          <p:nvPr/>
        </p:nvGrpSpPr>
        <p:grpSpPr>
          <a:xfrm>
            <a:off x="357978" y="1188149"/>
            <a:ext cx="4385334" cy="2855958"/>
            <a:chOff x="1389875" y="0"/>
            <a:chExt cx="6637405" cy="4322625"/>
          </a:xfrm>
        </p:grpSpPr>
        <p:pic>
          <p:nvPicPr>
            <p:cNvPr id="166" name="Google Shape;166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9875" y="0"/>
              <a:ext cx="6637405" cy="4322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22"/>
            <p:cNvSpPr/>
            <p:nvPr/>
          </p:nvSpPr>
          <p:spPr>
            <a:xfrm>
              <a:off x="1404475" y="0"/>
              <a:ext cx="2139300" cy="46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22"/>
          <p:cNvSpPr txBox="1"/>
          <p:nvPr/>
        </p:nvSpPr>
        <p:spPr>
          <a:xfrm>
            <a:off x="618825" y="474350"/>
            <a:ext cx="380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Findings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439950" y="1119275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Key drivers of AMR</a:t>
            </a:r>
            <a:endParaRPr sz="12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4912125" y="936050"/>
            <a:ext cx="3481800" cy="3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Tackling AMR is a shared responsibility:</a:t>
            </a:r>
            <a:endParaRPr i="1" sz="12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 Light"/>
              <a:buChar char="●"/>
            </a:pPr>
            <a:r>
              <a:rPr lang="en-GB" sz="12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C</a:t>
            </a:r>
            <a:r>
              <a:rPr lang="en-GB" sz="12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itizens’ should change their practices in accessing, using, and misusing antimicrobials.</a:t>
            </a:r>
            <a:endParaRPr sz="12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 Light"/>
              <a:buChar char="●"/>
            </a:pPr>
            <a:r>
              <a:rPr lang="en-GB" sz="12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Investment in AMR is a public health priority. Policymakers should embrace CGD.</a:t>
            </a:r>
            <a:endParaRPr sz="12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 Light"/>
              <a:buChar char="●"/>
            </a:pPr>
            <a:r>
              <a:rPr lang="en-GB" sz="12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Driving quality patient engagement on AMR to tackle misinformation and improve levels of trust with citizens.</a:t>
            </a:r>
            <a:endParaRPr sz="12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 Light"/>
              <a:buChar char="●"/>
            </a:pPr>
            <a:r>
              <a:rPr lang="en-GB" sz="12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Incorporating citizens’ voices in research studies that target challenges on AMR</a:t>
            </a:r>
            <a:r>
              <a:rPr lang="en-GB" sz="12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2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 b="0" l="20000" r="0" t="0"/>
          <a:stretch/>
        </p:blipFill>
        <p:spPr>
          <a:xfrm>
            <a:off x="4962275" y="1240775"/>
            <a:ext cx="4495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6">
            <a:alphaModFix/>
          </a:blip>
          <a:srcRect b="0" l="19139" r="0" t="0"/>
          <a:stretch/>
        </p:blipFill>
        <p:spPr>
          <a:xfrm>
            <a:off x="4956325" y="1958450"/>
            <a:ext cx="455475" cy="5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7">
            <a:alphaModFix/>
          </a:blip>
          <a:srcRect b="0" l="20191" r="0" t="0"/>
          <a:stretch/>
        </p:blipFill>
        <p:spPr>
          <a:xfrm>
            <a:off x="4947600" y="2686550"/>
            <a:ext cx="464200" cy="5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8">
            <a:alphaModFix/>
          </a:blip>
          <a:srcRect b="0" l="18387" r="0" t="0"/>
          <a:stretch/>
        </p:blipFill>
        <p:spPr>
          <a:xfrm>
            <a:off x="4974200" y="3509650"/>
            <a:ext cx="437600" cy="4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ta4SDGs Mai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24286"/>
      </a:accent1>
      <a:accent2>
        <a:srgbClr val="F3B641"/>
      </a:accent2>
      <a:accent3>
        <a:srgbClr val="007FAE"/>
      </a:accent3>
      <a:accent4>
        <a:srgbClr val="4BAE4F"/>
      </a:accent4>
      <a:accent5>
        <a:srgbClr val="000000"/>
      </a:accent5>
      <a:accent6>
        <a:srgbClr val="FFFFFF"/>
      </a:accent6>
      <a:hlink>
        <a:srgbClr val="007F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